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48"/>
  </p:normalViewPr>
  <p:slideViewPr>
    <p:cSldViewPr snapToGrid="0" snapToObjects="1">
      <p:cViewPr>
        <p:scale>
          <a:sx n="100" d="100"/>
          <a:sy n="100" d="100"/>
        </p:scale>
        <p:origin x="1000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C8D72-0C1A-214D-AF0A-FD73180257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9638243" cy="2387600"/>
          </a:xfrm>
        </p:spPr>
        <p:txBody>
          <a:bodyPr/>
          <a:lstStyle/>
          <a:p>
            <a:r>
              <a:rPr lang="en-US" dirty="0"/>
              <a:t>Cryptocurrency trading – tracking and decision support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866EC3-80B5-ED40-AD69-B1F4BF3C1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Tyrone Hunt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5C4790-FFEB-2746-AA20-0A33A162C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795" y="3848630"/>
            <a:ext cx="5902872" cy="247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38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20D1E-144C-8845-9EA0-41F49D5A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problem?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15E5DB-1583-0842-9DB3-3BB933A1B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343672">
            <a:off x="3153923" y="2231459"/>
            <a:ext cx="4794016" cy="35955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A5EE77-07BC-5549-933A-4A51CC4CDD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12" b="8417"/>
          <a:stretch/>
        </p:blipFill>
        <p:spPr>
          <a:xfrm rot="21330036">
            <a:off x="984685" y="2085798"/>
            <a:ext cx="2297900" cy="35955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34F3BD-2055-0A4F-AE2D-B14EB09A0540}"/>
              </a:ext>
            </a:extLst>
          </p:cNvPr>
          <p:cNvSpPr txBox="1"/>
          <p:nvPr/>
        </p:nvSpPr>
        <p:spPr>
          <a:xfrm>
            <a:off x="8545688" y="2736552"/>
            <a:ext cx="2889955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Unknown ROI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Risk exposure not properly understood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in multiple places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Time consuming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040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20D1E-144C-8845-9EA0-41F49D5A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objective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E56B91-0F14-DE4B-9395-57A442A0C20D}"/>
              </a:ext>
            </a:extLst>
          </p:cNvPr>
          <p:cNvSpPr txBox="1"/>
          <p:nvPr/>
        </p:nvSpPr>
        <p:spPr>
          <a:xfrm>
            <a:off x="1141411" y="1833441"/>
            <a:ext cx="9905999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SCOPE IS…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Clr>
                <a:srgbClr val="00B050"/>
              </a:buClr>
              <a:buSzPct val="150000"/>
              <a:buFont typeface="Wingdings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Calculate BTC balances, ROI and performance against baseline scenarios</a:t>
            </a:r>
          </a:p>
          <a:p>
            <a:pPr>
              <a:buClr>
                <a:srgbClr val="00B050"/>
              </a:buClr>
              <a:buSzPct val="150000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Clr>
                <a:srgbClr val="00B050"/>
              </a:buClr>
              <a:buSzPct val="150000"/>
              <a:buFont typeface="Wingdings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Investigate which common trading signals are significant and in what scenarios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4B286-FC65-8443-9FBA-F387289E6487}"/>
              </a:ext>
            </a:extLst>
          </p:cNvPr>
          <p:cNvSpPr txBox="1"/>
          <p:nvPr/>
        </p:nvSpPr>
        <p:spPr>
          <a:xfrm>
            <a:off x="1141411" y="3831574"/>
            <a:ext cx="4593344" cy="24257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SCOPE IS NOT…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rgbClr val="C00000"/>
              </a:buClr>
              <a:buSzPct val="150000"/>
              <a:buFont typeface="System Font Regular"/>
              <a:buChar char="x"/>
            </a:pPr>
            <a:r>
              <a:rPr lang="en-US" dirty="0">
                <a:solidFill>
                  <a:schemeClr val="bg1"/>
                </a:solidFill>
              </a:rPr>
              <a:t>All cryptocurrencies</a:t>
            </a:r>
          </a:p>
          <a:p>
            <a:pPr>
              <a:buClr>
                <a:srgbClr val="C00000"/>
              </a:buClr>
              <a:buSzPct val="150000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rgbClr val="C00000"/>
              </a:buClr>
              <a:buSzPct val="150000"/>
              <a:buFont typeface="System Font Regular"/>
              <a:buChar char="x"/>
            </a:pPr>
            <a:r>
              <a:rPr lang="en-US" dirty="0">
                <a:solidFill>
                  <a:schemeClr val="bg1"/>
                </a:solidFill>
              </a:rPr>
              <a:t>A full trading strategy</a:t>
            </a:r>
          </a:p>
          <a:p>
            <a:pPr marL="285750" indent="-285750">
              <a:buClr>
                <a:srgbClr val="C00000"/>
              </a:buClr>
              <a:buSzPct val="150000"/>
              <a:buFont typeface="System Font Regular"/>
              <a:buChar char="x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rgbClr val="C00000"/>
              </a:buClr>
              <a:buSzPct val="150000"/>
              <a:buFont typeface="System Font Regular"/>
              <a:buChar char="x"/>
            </a:pPr>
            <a:r>
              <a:rPr lang="en-US" dirty="0">
                <a:solidFill>
                  <a:schemeClr val="bg1"/>
                </a:solidFill>
              </a:rPr>
              <a:t>Trade advice! </a:t>
            </a:r>
            <a:r>
              <a:rPr lang="en-US" i="1" dirty="0">
                <a:solidFill>
                  <a:schemeClr val="bg1"/>
                </a:solidFill>
              </a:rPr>
              <a:t>(pretty sure I need that in for legal reasons)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10E8B5-6DE8-6E4D-8AEF-2ADB7F8D7307}"/>
              </a:ext>
            </a:extLst>
          </p:cNvPr>
          <p:cNvSpPr txBox="1"/>
          <p:nvPr/>
        </p:nvSpPr>
        <p:spPr>
          <a:xfrm>
            <a:off x="6366933" y="3831575"/>
            <a:ext cx="4680477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FOR EXAMPLE: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C755866-BB25-C241-8D55-7DCB767736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20760"/>
              </p:ext>
            </p:extLst>
          </p:nvPr>
        </p:nvGraphicFramePr>
        <p:xfrm>
          <a:off x="6366934" y="4210042"/>
          <a:ext cx="4680440" cy="204724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504800">
                  <a:extLst>
                    <a:ext uri="{9D8B030D-6E8A-4147-A177-3AD203B41FA5}">
                      <a16:colId xmlns:a16="http://schemas.microsoft.com/office/drawing/2014/main" val="3339045536"/>
                    </a:ext>
                  </a:extLst>
                </a:gridCol>
                <a:gridCol w="793910">
                  <a:extLst>
                    <a:ext uri="{9D8B030D-6E8A-4147-A177-3AD203B41FA5}">
                      <a16:colId xmlns:a16="http://schemas.microsoft.com/office/drawing/2014/main" val="1766934207"/>
                    </a:ext>
                  </a:extLst>
                </a:gridCol>
                <a:gridCol w="793910">
                  <a:extLst>
                    <a:ext uri="{9D8B030D-6E8A-4147-A177-3AD203B41FA5}">
                      <a16:colId xmlns:a16="http://schemas.microsoft.com/office/drawing/2014/main" val="3581172094"/>
                    </a:ext>
                  </a:extLst>
                </a:gridCol>
                <a:gridCol w="793910">
                  <a:extLst>
                    <a:ext uri="{9D8B030D-6E8A-4147-A177-3AD203B41FA5}">
                      <a16:colId xmlns:a16="http://schemas.microsoft.com/office/drawing/2014/main" val="798180387"/>
                    </a:ext>
                  </a:extLst>
                </a:gridCol>
                <a:gridCol w="793910">
                  <a:extLst>
                    <a:ext uri="{9D8B030D-6E8A-4147-A177-3AD203B41FA5}">
                      <a16:colId xmlns:a16="http://schemas.microsoft.com/office/drawing/2014/main" val="3336199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Trade Signal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1h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4h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1d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1w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331835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RSI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11729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MACD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795224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EMA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108804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VOLUME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32907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BOLLINGER B.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12690"/>
                  </a:ext>
                </a:extLst>
              </a:tr>
            </a:tbl>
          </a:graphicData>
        </a:graphic>
      </p:graphicFrame>
      <p:sp>
        <p:nvSpPr>
          <p:cNvPr id="13" name="Right Brace 12">
            <a:extLst>
              <a:ext uri="{FF2B5EF4-FFF2-40B4-BE49-F238E27FC236}">
                <a16:creationId xmlns:a16="http://schemas.microsoft.com/office/drawing/2014/main" id="{F33C2044-72A5-FB40-9268-92A752EB0236}"/>
              </a:ext>
            </a:extLst>
          </p:cNvPr>
          <p:cNvSpPr/>
          <p:nvPr/>
        </p:nvSpPr>
        <p:spPr>
          <a:xfrm>
            <a:off x="7981243" y="4651779"/>
            <a:ext cx="338667" cy="1569660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90DC7E-405A-314C-BD55-CEBF7F9A3768}"/>
              </a:ext>
            </a:extLst>
          </p:cNvPr>
          <p:cNvSpPr txBox="1"/>
          <p:nvPr/>
        </p:nvSpPr>
        <p:spPr>
          <a:xfrm>
            <a:off x="8319910" y="4651779"/>
            <a:ext cx="2607733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Complicated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Combinations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Variations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Significance of trigger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Interpretations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Non-algorithmic affects</a:t>
            </a:r>
          </a:p>
        </p:txBody>
      </p:sp>
    </p:spTree>
    <p:extLst>
      <p:ext uri="{BB962C8B-B14F-4D97-AF65-F5344CB8AC3E}">
        <p14:creationId xmlns:p14="http://schemas.microsoft.com/office/powerpoint/2010/main" val="4011751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20D1E-144C-8845-9EA0-41F49D5A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F77C01-3E3B-EA48-A896-D2431DB2D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354260"/>
            <a:ext cx="2562643" cy="37900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44C0DB-2F7D-6D4A-BA51-05C4173CB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285" y="2354260"/>
            <a:ext cx="4133387" cy="20038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21F0CB-5FAF-C948-87A7-8709D056ED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493"/>
          <a:stretch/>
        </p:blipFill>
        <p:spPr>
          <a:xfrm>
            <a:off x="3835285" y="4513777"/>
            <a:ext cx="4133387" cy="16305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817C559-7FBA-B845-A4E7-EA49E93110F7}"/>
              </a:ext>
            </a:extLst>
          </p:cNvPr>
          <p:cNvSpPr txBox="1"/>
          <p:nvPr/>
        </p:nvSpPr>
        <p:spPr>
          <a:xfrm>
            <a:off x="1141413" y="1927811"/>
            <a:ext cx="2562643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BTC Price / Volume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5B075E-E668-D94D-BD0E-30051D11E2BE}"/>
              </a:ext>
            </a:extLst>
          </p:cNvPr>
          <p:cNvSpPr txBox="1"/>
          <p:nvPr/>
        </p:nvSpPr>
        <p:spPr>
          <a:xfrm>
            <a:off x="3835285" y="1927811"/>
            <a:ext cx="4133387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Coinbase / GDAX Trades</a:t>
            </a:r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25873879-88EF-B74E-A67D-8CC3B7931187}"/>
              </a:ext>
            </a:extLst>
          </p:cNvPr>
          <p:cNvSpPr/>
          <p:nvPr/>
        </p:nvSpPr>
        <p:spPr>
          <a:xfrm rot="5400000">
            <a:off x="6174376" y="3894290"/>
            <a:ext cx="4216501" cy="283543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724072-D914-5045-B873-876B44CAE8E6}"/>
              </a:ext>
            </a:extLst>
          </p:cNvPr>
          <p:cNvSpPr txBox="1"/>
          <p:nvPr/>
        </p:nvSpPr>
        <p:spPr>
          <a:xfrm>
            <a:off x="8681157" y="2724921"/>
            <a:ext cx="3019952" cy="255454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Clean / classify / merge trade and price data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Calculate trade indicators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Run statistical inference tests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Run back-test simulations based on proposed trade rules</a:t>
            </a:r>
          </a:p>
        </p:txBody>
      </p:sp>
    </p:spTree>
    <p:extLst>
      <p:ext uri="{BB962C8B-B14F-4D97-AF65-F5344CB8AC3E}">
        <p14:creationId xmlns:p14="http://schemas.microsoft.com/office/powerpoint/2010/main" val="1005109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C8D72-0C1A-214D-AF0A-FD73180257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9638243" cy="2387600"/>
          </a:xfrm>
        </p:spPr>
        <p:txBody>
          <a:bodyPr/>
          <a:lstStyle/>
          <a:p>
            <a:r>
              <a:rPr lang="en-US" dirty="0"/>
              <a:t>Customer identification for property services start-up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866EC3-80B5-ED40-AD69-B1F4BF3C1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Tyrone Hunt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F4BBC8F-3925-CC46-B551-9C7307366C80}"/>
              </a:ext>
            </a:extLst>
          </p:cNvPr>
          <p:cNvGrpSpPr/>
          <p:nvPr/>
        </p:nvGrpSpPr>
        <p:grpSpPr>
          <a:xfrm>
            <a:off x="7521072" y="3602038"/>
            <a:ext cx="4117772" cy="3071989"/>
            <a:chOff x="7521072" y="3602038"/>
            <a:chExt cx="4117772" cy="307198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BA2969F-0ACC-694F-9EE8-2F594B336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21072" y="3602038"/>
              <a:ext cx="4117772" cy="307198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3D2C5B5-5DB3-4848-AF5F-74490763078B}"/>
                </a:ext>
              </a:extLst>
            </p:cNvPr>
            <p:cNvSpPr/>
            <p:nvPr/>
          </p:nvSpPr>
          <p:spPr>
            <a:xfrm>
              <a:off x="10667999" y="6434667"/>
              <a:ext cx="959557" cy="22577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7881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20D1E-144C-8845-9EA0-41F49D5A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AE462C-6641-9743-87CD-FFE6DFC2561E}"/>
              </a:ext>
            </a:extLst>
          </p:cNvPr>
          <p:cNvSpPr txBox="1"/>
          <p:nvPr/>
        </p:nvSpPr>
        <p:spPr>
          <a:xfrm>
            <a:off x="1241778" y="1833441"/>
            <a:ext cx="9805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Startup has a value proposition that aims to provide better service to share-of-freehold companies. This means it needs to identify potential customers…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93B6506-AB98-BA44-A440-B71E21A5D5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5" r="7099" b="16378"/>
          <a:stretch/>
        </p:blipFill>
        <p:spPr>
          <a:xfrm>
            <a:off x="1241778" y="3199622"/>
            <a:ext cx="4869493" cy="28433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52D55C-7D29-684F-BB24-985C0F8048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07" t="11029" r="8128" b="7654"/>
          <a:stretch/>
        </p:blipFill>
        <p:spPr>
          <a:xfrm>
            <a:off x="6231466" y="3199622"/>
            <a:ext cx="4815944" cy="28433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62A0BCD-26FC-4F4C-9069-BB8725D5C600}"/>
              </a:ext>
            </a:extLst>
          </p:cNvPr>
          <p:cNvSpPr txBox="1"/>
          <p:nvPr/>
        </p:nvSpPr>
        <p:spPr>
          <a:xfrm>
            <a:off x="1241778" y="2634952"/>
            <a:ext cx="980563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Can we use data science to scrape ‘Companies House’ data and filter according to rules?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699B1BB-4A5C-A146-9403-DBF8344344D6}"/>
              </a:ext>
            </a:extLst>
          </p:cNvPr>
          <p:cNvSpPr/>
          <p:nvPr/>
        </p:nvSpPr>
        <p:spPr>
          <a:xfrm>
            <a:off x="1817511" y="3872089"/>
            <a:ext cx="2923822" cy="417689"/>
          </a:xfrm>
          <a:prstGeom prst="roundRect">
            <a:avLst>
              <a:gd name="adj" fmla="val 11310"/>
            </a:avLst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D2C7E85-7471-D342-91D3-8EC101FA1EE5}"/>
              </a:ext>
            </a:extLst>
          </p:cNvPr>
          <p:cNvSpPr/>
          <p:nvPr/>
        </p:nvSpPr>
        <p:spPr>
          <a:xfrm>
            <a:off x="6756400" y="3334589"/>
            <a:ext cx="1100667" cy="197555"/>
          </a:xfrm>
          <a:prstGeom prst="roundRect">
            <a:avLst>
              <a:gd name="adj" fmla="val 11310"/>
            </a:avLst>
          </a:prstGeom>
          <a:noFill/>
          <a:ln w="3810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15B09A5-2D56-AA4B-87D9-CC14051250C1}"/>
              </a:ext>
            </a:extLst>
          </p:cNvPr>
          <p:cNvSpPr/>
          <p:nvPr/>
        </p:nvSpPr>
        <p:spPr>
          <a:xfrm>
            <a:off x="6733822" y="4539832"/>
            <a:ext cx="1123245" cy="205903"/>
          </a:xfrm>
          <a:prstGeom prst="roundRect">
            <a:avLst>
              <a:gd name="adj" fmla="val 11310"/>
            </a:avLst>
          </a:prstGeom>
          <a:noFill/>
          <a:ln w="3810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D326D31-F83B-0943-849B-B0EB09013B40}"/>
              </a:ext>
            </a:extLst>
          </p:cNvPr>
          <p:cNvSpPr/>
          <p:nvPr/>
        </p:nvSpPr>
        <p:spPr>
          <a:xfrm>
            <a:off x="1785636" y="5813778"/>
            <a:ext cx="1138186" cy="229179"/>
          </a:xfrm>
          <a:prstGeom prst="roundRect">
            <a:avLst>
              <a:gd name="adj" fmla="val 11310"/>
            </a:avLst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D11680E-777E-5749-95BD-9BE37FEC9278}"/>
              </a:ext>
            </a:extLst>
          </p:cNvPr>
          <p:cNvSpPr/>
          <p:nvPr/>
        </p:nvSpPr>
        <p:spPr>
          <a:xfrm>
            <a:off x="7626886" y="5513832"/>
            <a:ext cx="1123245" cy="365759"/>
          </a:xfrm>
          <a:prstGeom prst="roundRect">
            <a:avLst>
              <a:gd name="adj" fmla="val 11310"/>
            </a:avLst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76C58E0-EE4E-1A43-AFDF-F5487B8D52BC}"/>
              </a:ext>
            </a:extLst>
          </p:cNvPr>
          <p:cNvSpPr/>
          <p:nvPr/>
        </p:nvSpPr>
        <p:spPr>
          <a:xfrm>
            <a:off x="7779287" y="4867525"/>
            <a:ext cx="404594" cy="189107"/>
          </a:xfrm>
          <a:prstGeom prst="roundRect">
            <a:avLst>
              <a:gd name="adj" fmla="val 11310"/>
            </a:avLst>
          </a:prstGeom>
          <a:noFill/>
          <a:ln w="3810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660715F-1E12-F447-B22E-8248C5900925}"/>
              </a:ext>
            </a:extLst>
          </p:cNvPr>
          <p:cNvSpPr/>
          <p:nvPr/>
        </p:nvSpPr>
        <p:spPr>
          <a:xfrm>
            <a:off x="6756399" y="5110685"/>
            <a:ext cx="2574413" cy="239781"/>
          </a:xfrm>
          <a:prstGeom prst="roundRect">
            <a:avLst>
              <a:gd name="adj" fmla="val 11310"/>
            </a:avLst>
          </a:prstGeom>
          <a:noFill/>
          <a:ln w="38100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D5F77EF-FE8D-664D-AE64-A95B40D91BC4}"/>
              </a:ext>
            </a:extLst>
          </p:cNvPr>
          <p:cNvSpPr/>
          <p:nvPr/>
        </p:nvSpPr>
        <p:spPr>
          <a:xfrm>
            <a:off x="7779287" y="3643259"/>
            <a:ext cx="404594" cy="189107"/>
          </a:xfrm>
          <a:prstGeom prst="roundRect">
            <a:avLst>
              <a:gd name="adj" fmla="val 11310"/>
            </a:avLst>
          </a:prstGeom>
          <a:noFill/>
          <a:ln w="3810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ket 30">
            <a:extLst>
              <a:ext uri="{FF2B5EF4-FFF2-40B4-BE49-F238E27FC236}">
                <a16:creationId xmlns:a16="http://schemas.microsoft.com/office/drawing/2014/main" id="{48C5AA25-B8ED-3347-8C66-DF1D201C1D3A}"/>
              </a:ext>
            </a:extLst>
          </p:cNvPr>
          <p:cNvSpPr/>
          <p:nvPr/>
        </p:nvSpPr>
        <p:spPr>
          <a:xfrm>
            <a:off x="6636774" y="3421626"/>
            <a:ext cx="97048" cy="1238864"/>
          </a:xfrm>
          <a:prstGeom prst="leftBracket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eft Bracket 31">
            <a:extLst>
              <a:ext uri="{FF2B5EF4-FFF2-40B4-BE49-F238E27FC236}">
                <a16:creationId xmlns:a16="http://schemas.microsoft.com/office/drawing/2014/main" id="{3AB86035-C713-A044-BB4C-2168A5DDFCB0}"/>
              </a:ext>
            </a:extLst>
          </p:cNvPr>
          <p:cNvSpPr/>
          <p:nvPr/>
        </p:nvSpPr>
        <p:spPr>
          <a:xfrm flipH="1">
            <a:off x="8200226" y="3735960"/>
            <a:ext cx="113611" cy="1238864"/>
          </a:xfrm>
          <a:prstGeom prst="leftBracket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29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C8D72-0C1A-214D-AF0A-FD73180257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9638243" cy="2387600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categorisation</a:t>
            </a:r>
            <a:r>
              <a:rPr lang="en-US" dirty="0"/>
              <a:t> for graphical database start-up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866EC3-80B5-ED40-AD69-B1F4BF3C1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Tyrone Hunt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D83770-DC00-764B-BE1F-15C747A6C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167" y="3784600"/>
            <a:ext cx="3911600" cy="27686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737835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20D1E-144C-8845-9EA0-41F49D5A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2A0BCD-26FC-4F4C-9069-BB8725D5C600}"/>
              </a:ext>
            </a:extLst>
          </p:cNvPr>
          <p:cNvSpPr txBox="1"/>
          <p:nvPr/>
        </p:nvSpPr>
        <p:spPr>
          <a:xfrm>
            <a:off x="1241778" y="3166975"/>
            <a:ext cx="494312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Can we automatically </a:t>
            </a:r>
            <a:r>
              <a:rPr lang="en-US" dirty="0" err="1">
                <a:solidFill>
                  <a:schemeClr val="bg1"/>
                </a:solidFill>
              </a:rPr>
              <a:t>categorise</a:t>
            </a:r>
            <a:r>
              <a:rPr lang="en-US" dirty="0">
                <a:solidFill>
                  <a:schemeClr val="bg1"/>
                </a:solidFill>
              </a:rPr>
              <a:t> data to reduce manual cleaning effort required?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1C707-01A7-604B-BD66-8D54DE11F2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45" r="32370" b="2851"/>
          <a:stretch/>
        </p:blipFill>
        <p:spPr>
          <a:xfrm>
            <a:off x="6527800" y="2184707"/>
            <a:ext cx="5267958" cy="399711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305C410-5461-194D-A84D-3C15248FF35F}"/>
              </a:ext>
            </a:extLst>
          </p:cNvPr>
          <p:cNvSpPr txBox="1"/>
          <p:nvPr/>
        </p:nvSpPr>
        <p:spPr>
          <a:xfrm>
            <a:off x="6527800" y="1754247"/>
            <a:ext cx="526795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ONS - Cancer survival rates by hospital - UK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4ED80C-E7F2-4B4F-9C25-E9DFA5C6C99D}"/>
              </a:ext>
            </a:extLst>
          </p:cNvPr>
          <p:cNvSpPr txBox="1"/>
          <p:nvPr/>
        </p:nvSpPr>
        <p:spPr>
          <a:xfrm>
            <a:off x="1241778" y="1754247"/>
            <a:ext cx="4943122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Startup has a value proposition that uses machine learning and graph databases to make it easy for journalists and civil servants to quickly discover important information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3F793FB-C440-F04E-A279-D35BE94C19D3}"/>
              </a:ext>
            </a:extLst>
          </p:cNvPr>
          <p:cNvSpPr/>
          <p:nvPr/>
        </p:nvSpPr>
        <p:spPr>
          <a:xfrm>
            <a:off x="6761339" y="3281296"/>
            <a:ext cx="884061" cy="156172"/>
          </a:xfrm>
          <a:prstGeom prst="roundRect">
            <a:avLst>
              <a:gd name="adj" fmla="val 11310"/>
            </a:avLst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9B59317-712F-7042-B710-D4C7BC89F724}"/>
              </a:ext>
            </a:extLst>
          </p:cNvPr>
          <p:cNvSpPr/>
          <p:nvPr/>
        </p:nvSpPr>
        <p:spPr>
          <a:xfrm>
            <a:off x="7218536" y="2971510"/>
            <a:ext cx="884061" cy="156172"/>
          </a:xfrm>
          <a:prstGeom prst="roundRect">
            <a:avLst>
              <a:gd name="adj" fmla="val 11310"/>
            </a:avLst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3799BE4-D2D5-734A-BF9F-39FF23CB128F}"/>
              </a:ext>
            </a:extLst>
          </p:cNvPr>
          <p:cNvSpPr/>
          <p:nvPr/>
        </p:nvSpPr>
        <p:spPr>
          <a:xfrm>
            <a:off x="8623087" y="2904094"/>
            <a:ext cx="749514" cy="355214"/>
          </a:xfrm>
          <a:prstGeom prst="roundRect">
            <a:avLst>
              <a:gd name="adj" fmla="val 11310"/>
            </a:avLst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6173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135</TotalTime>
  <Words>245</Words>
  <Application>Microsoft Macintosh PowerPoint</Application>
  <PresentationFormat>Widescreen</PresentationFormat>
  <Paragraphs>61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System Font Regular</vt:lpstr>
      <vt:lpstr>Trebuchet MS</vt:lpstr>
      <vt:lpstr>Tw Cen MT</vt:lpstr>
      <vt:lpstr>Wingdings</vt:lpstr>
      <vt:lpstr>Circuit</vt:lpstr>
      <vt:lpstr>Cryptocurrency trading – tracking and decision support</vt:lpstr>
      <vt:lpstr>What’s the problem?</vt:lpstr>
      <vt:lpstr>the objective</vt:lpstr>
      <vt:lpstr>Data and Analysis</vt:lpstr>
      <vt:lpstr>Customer identification for property services start-up </vt:lpstr>
      <vt:lpstr>Overview</vt:lpstr>
      <vt:lpstr>Data categorisation for graphical database start-up</vt:lpstr>
      <vt:lpstr>Overview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Cryptocurrency trading – tracking and decision support</dc:title>
  <dc:creator>Tyrone Hunt</dc:creator>
  <cp:lastModifiedBy>Tyrone Hunt</cp:lastModifiedBy>
  <cp:revision>19</cp:revision>
  <dcterms:created xsi:type="dcterms:W3CDTF">2018-06-02T10:04:05Z</dcterms:created>
  <dcterms:modified xsi:type="dcterms:W3CDTF">2018-06-02T12:19:25Z</dcterms:modified>
</cp:coreProperties>
</file>